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8.jpg" ContentType="image/png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2" r:id="rId3"/>
    <p:sldId id="276" r:id="rId4"/>
    <p:sldId id="257" r:id="rId5"/>
    <p:sldId id="258" r:id="rId6"/>
    <p:sldId id="259" r:id="rId7"/>
    <p:sldId id="273" r:id="rId8"/>
    <p:sldId id="260" r:id="rId9"/>
    <p:sldId id="261" r:id="rId10"/>
    <p:sldId id="274" r:id="rId11"/>
    <p:sldId id="262" r:id="rId12"/>
    <p:sldId id="264" r:id="rId13"/>
    <p:sldId id="275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59"/>
            <p14:sldId id="273"/>
          </p14:sldIdLst>
        </p14:section>
        <p14:section name="Le Développement" id="{2EC265E2-EDE0-4786-B07D-B6AF6F90CDDD}">
          <p14:sldIdLst>
            <p14:sldId id="260"/>
            <p14:sldId id="261"/>
            <p14:sldId id="274"/>
            <p14:sldId id="262"/>
          </p14:sldIdLst>
        </p14:section>
        <p14:section name="Demonstration UC" id="{13C334B2-32ED-4B2B-88B9-5024B802EC02}">
          <p14:sldIdLst>
            <p14:sldId id="264"/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01E"/>
    <a:srgbClr val="2D0101"/>
    <a:srgbClr val="00022E"/>
    <a:srgbClr val="2E2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7" autoAdjust="0"/>
    <p:restoredTop sz="91503" autoAdjust="0"/>
  </p:normalViewPr>
  <p:slideViewPr>
    <p:cSldViewPr snapToGrid="0">
      <p:cViewPr>
        <p:scale>
          <a:sx n="66" d="100"/>
          <a:sy n="66" d="100"/>
        </p:scale>
        <p:origin x="854" y="25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494567bd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hyperlink" Target="https://www.microsoft.com/en-us/p/python-3/9nblggh083nz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lthub.ubc.ca/guides/github-instructor-guid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hyperlink" Target="https://www.microsoft.com/en-us/p/python-3/9nblggh083n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21.494567bd"/><Relationship Id="rId5" Type="http://schemas.openxmlformats.org/officeDocument/2006/relationships/image" Target="../media/image18.jpg"/><Relationship Id="rId15" Type="http://schemas.openxmlformats.org/officeDocument/2006/relationships/image" Target="../media/image23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s://meterpreter.org/how-to-add-nginx-as-a-system-service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096" y="2421775"/>
            <a:ext cx="9144000" cy="1239058"/>
          </a:xfrm>
        </p:spPr>
        <p:txBody>
          <a:bodyPr>
            <a:normAutofit/>
          </a:bodyPr>
          <a:lstStyle/>
          <a:p>
            <a:r>
              <a:rPr lang="fr-FR" sz="6600" dirty="0"/>
              <a:t>Résilience Énergétique</a:t>
            </a:r>
            <a:endParaRPr lang="en-GB" sz="66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LP MI IDSE SIGD IOTIA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9" y="6312146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Oumarov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" y="92648"/>
            <a:ext cx="1300194" cy="10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1574800" y="1442720"/>
            <a:ext cx="186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Gestion </a:t>
            </a:r>
            <a:r>
              <a:rPr lang="fr-FR" dirty="0" err="1"/>
              <a:t>intel</a:t>
            </a:r>
            <a:r>
              <a:rPr lang="fr-FR" dirty="0"/>
              <a:t> </a:t>
            </a:r>
            <a:r>
              <a:rPr lang="fr-FR" dirty="0" err="1"/>
              <a:t>ener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17" y="105336"/>
            <a:ext cx="6285054" cy="66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1857435" y="0"/>
            <a:ext cx="6336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+mj-lt"/>
              </a:rPr>
              <a:t>Infra </a:t>
            </a:r>
            <a:r>
              <a:rPr lang="fr-FR" sz="6000" dirty="0" err="1">
                <a:latin typeface="+mj-lt"/>
              </a:rPr>
              <a:t>collect</a:t>
            </a:r>
            <a:r>
              <a:rPr lang="fr-FR" sz="6000" dirty="0">
                <a:latin typeface="+mj-lt"/>
              </a:rPr>
              <a:t> donnée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A405DB-956B-4A48-B793-5E7335CC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325"/>
            <a:ext cx="12192000" cy="38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" y="988291"/>
            <a:ext cx="12053916" cy="53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" y="988291"/>
            <a:ext cx="12053916" cy="53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dirty="0"/>
              <a:t>Gestion Intelligente Énergétique</a:t>
            </a:r>
            <a:endParaRPr lang="en-GB" sz="5400" dirty="0"/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956205" y="48279"/>
            <a:ext cx="11366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941" y="1006763"/>
            <a:ext cx="4432264" cy="562480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20" y="1006763"/>
            <a:ext cx="5470918" cy="57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800" y="-1"/>
            <a:ext cx="10363200" cy="6914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0" y="-1"/>
            <a:ext cx="2141316" cy="6914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51668"/>
            <a:ext cx="1487765" cy="14877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733"/>
            <a:ext cx="2141316" cy="2592729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0"/>
            <a:ext cx="12192000" cy="28208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Production Electrique Française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30"/>
            <a:ext cx="9144000" cy="767397"/>
          </a:xfrm>
        </p:spPr>
        <p:txBody>
          <a:bodyPr/>
          <a:lstStyle/>
          <a:p>
            <a:r>
              <a:rPr lang="fr-FR" dirty="0"/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0" y="894327"/>
            <a:ext cx="6577594" cy="35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8" y="696203"/>
            <a:ext cx="3049299" cy="651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Le </a:t>
            </a:r>
            <a:r>
              <a:rPr lang="en-US" sz="4000" b="1" dirty="0" err="1">
                <a:solidFill>
                  <a:schemeClr val="bg1"/>
                </a:solidFill>
              </a:rPr>
              <a:t>Projet</a:t>
            </a:r>
            <a:r>
              <a:rPr lang="en-US" sz="4000" b="1" dirty="0">
                <a:solidFill>
                  <a:schemeClr val="bg1"/>
                </a:solidFill>
              </a:rPr>
              <a:t> MTE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8" y="1743364"/>
            <a:ext cx="3287485" cy="26495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Definition des </a:t>
            </a:r>
            <a:r>
              <a:rPr lang="en-US" sz="2600" dirty="0" err="1">
                <a:solidFill>
                  <a:schemeClr val="bg1"/>
                </a:solidFill>
              </a:rPr>
              <a:t>données</a:t>
            </a:r>
            <a:r>
              <a:rPr lang="en-US" sz="2600" dirty="0">
                <a:solidFill>
                  <a:schemeClr val="bg1"/>
                </a:solidFill>
              </a:rPr>
              <a:t> à </a:t>
            </a:r>
            <a:r>
              <a:rPr lang="en-US" sz="2600" dirty="0" err="1">
                <a:solidFill>
                  <a:schemeClr val="bg1"/>
                </a:solidFill>
              </a:rPr>
              <a:t>collecter</a:t>
            </a:r>
            <a:endParaRPr lang="en-US" sz="26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bg1"/>
                </a:solidFill>
              </a:rPr>
              <a:t>Collecte</a:t>
            </a:r>
            <a:r>
              <a:rPr lang="en-US" sz="2600" dirty="0">
                <a:solidFill>
                  <a:schemeClr val="bg1"/>
                </a:solidFill>
              </a:rPr>
              <a:t> et Gestion de </a:t>
            </a:r>
            <a:r>
              <a:rPr lang="en-US" sz="2600" dirty="0" err="1">
                <a:solidFill>
                  <a:schemeClr val="bg1"/>
                </a:solidFill>
              </a:rPr>
              <a:t>ces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fr-FR" sz="2600" noProof="1">
                <a:solidFill>
                  <a:schemeClr val="bg1"/>
                </a:solidFill>
              </a:rPr>
              <a:t>Données</a:t>
            </a:r>
            <a:endParaRPr lang="en-US" sz="26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Configuration de </a:t>
            </a:r>
            <a:r>
              <a:rPr lang="fr-FR" sz="2600" dirty="0">
                <a:solidFill>
                  <a:schemeClr val="bg1"/>
                </a:solidFill>
              </a:rPr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600" dirty="0">
                <a:solidFill>
                  <a:schemeClr val="bg1"/>
                </a:solidFill>
              </a:rPr>
              <a:t>Affichage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fr-FR" sz="2600" dirty="0">
                <a:solidFill>
                  <a:schemeClr val="bg1"/>
                </a:solidFill>
              </a:rPr>
              <a:t>Consommation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Usage Intelligent de </a:t>
            </a:r>
            <a:r>
              <a:rPr lang="en-US" sz="2600" dirty="0" err="1">
                <a:solidFill>
                  <a:schemeClr val="bg1"/>
                </a:solidFill>
              </a:rPr>
              <a:t>l’Énergie</a:t>
            </a:r>
            <a:br>
              <a:rPr lang="en-US" sz="2000" dirty="0"/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" y="791521"/>
            <a:ext cx="8409624" cy="35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DE7A7F4C-C782-0EAD-D825-99EFBEA6BEDD}"/>
              </a:ext>
            </a:extLst>
          </p:cNvPr>
          <p:cNvSpPr txBox="1"/>
          <p:nvPr/>
        </p:nvSpPr>
        <p:spPr>
          <a:xfrm>
            <a:off x="8066114" y="2666993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0160" y="802637"/>
            <a:ext cx="1056640" cy="1056640"/>
          </a:xfrm>
          <a:prstGeom prst="rect">
            <a:avLst/>
          </a:prstGeom>
        </p:spPr>
      </p:pic>
      <p:pic>
        <p:nvPicPr>
          <p:cNvPr id="6" name="Graphique 5" descr="Homme contour">
            <a:extLst>
              <a:ext uri="{FF2B5EF4-FFF2-40B4-BE49-F238E27FC236}">
                <a16:creationId xmlns:a16="http://schemas.microsoft.com/office/drawing/2014/main" id="{FF5E4F78-468E-F168-85AF-BAFF1D8CC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2" y="802637"/>
            <a:ext cx="1056640" cy="105664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9372348" y="2016757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670591" y="201675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Adam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1885668" y="2656836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92544" y="314811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425646" y="3151136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60026" y="314811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304488" y="314811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68685" y="3146007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92544" y="4068562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425646" y="4071588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60026" y="406856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304488" y="406856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68685" y="406645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Étoile : 5 branches 46">
            <a:extLst>
              <a:ext uri="{FF2B5EF4-FFF2-40B4-BE49-F238E27FC236}">
                <a16:creationId xmlns:a16="http://schemas.microsoft.com/office/drawing/2014/main" id="{D5793216-B2B2-3CEE-3425-371E38F63FD5}"/>
              </a:ext>
            </a:extLst>
          </p:cNvPr>
          <p:cNvSpPr/>
          <p:nvPr/>
        </p:nvSpPr>
        <p:spPr>
          <a:xfrm>
            <a:off x="8479454" y="316565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toile : 5 branches 47">
            <a:extLst>
              <a:ext uri="{FF2B5EF4-FFF2-40B4-BE49-F238E27FC236}">
                <a16:creationId xmlns:a16="http://schemas.microsoft.com/office/drawing/2014/main" id="{961D4FF7-16C7-6663-3A9D-D415032CBB56}"/>
              </a:ext>
            </a:extLst>
          </p:cNvPr>
          <p:cNvSpPr/>
          <p:nvPr/>
        </p:nvSpPr>
        <p:spPr>
          <a:xfrm>
            <a:off x="8912556" y="3168676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Étoile : 5 branches 49">
            <a:extLst>
              <a:ext uri="{FF2B5EF4-FFF2-40B4-BE49-F238E27FC236}">
                <a16:creationId xmlns:a16="http://schemas.microsoft.com/office/drawing/2014/main" id="{8E552E99-9880-7437-7CA2-1AE1C4B8F49E}"/>
              </a:ext>
            </a:extLst>
          </p:cNvPr>
          <p:cNvSpPr/>
          <p:nvPr/>
        </p:nvSpPr>
        <p:spPr>
          <a:xfrm>
            <a:off x="9791398" y="316565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Étoile : 5 branches 50">
            <a:extLst>
              <a:ext uri="{FF2B5EF4-FFF2-40B4-BE49-F238E27FC236}">
                <a16:creationId xmlns:a16="http://schemas.microsoft.com/office/drawing/2014/main" id="{4EE149C0-E15B-F210-66DC-87E13BFDA50F}"/>
              </a:ext>
            </a:extLst>
          </p:cNvPr>
          <p:cNvSpPr/>
          <p:nvPr/>
        </p:nvSpPr>
        <p:spPr>
          <a:xfrm>
            <a:off x="10255595" y="3163547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Étoile : 5 branches 51">
            <a:extLst>
              <a:ext uri="{FF2B5EF4-FFF2-40B4-BE49-F238E27FC236}">
                <a16:creationId xmlns:a16="http://schemas.microsoft.com/office/drawing/2014/main" id="{D3BCB026-FD90-7674-B48C-54A7F821C32E}"/>
              </a:ext>
            </a:extLst>
          </p:cNvPr>
          <p:cNvSpPr/>
          <p:nvPr/>
        </p:nvSpPr>
        <p:spPr>
          <a:xfrm>
            <a:off x="8479454" y="4086102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Étoile : 5 branches 52">
            <a:extLst>
              <a:ext uri="{FF2B5EF4-FFF2-40B4-BE49-F238E27FC236}">
                <a16:creationId xmlns:a16="http://schemas.microsoft.com/office/drawing/2014/main" id="{E0A823C4-9D1F-59C5-955C-4D5C967BDE82}"/>
              </a:ext>
            </a:extLst>
          </p:cNvPr>
          <p:cNvSpPr/>
          <p:nvPr/>
        </p:nvSpPr>
        <p:spPr>
          <a:xfrm>
            <a:off x="8912556" y="4089128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Étoile : 5 branches 54">
            <a:extLst>
              <a:ext uri="{FF2B5EF4-FFF2-40B4-BE49-F238E27FC236}">
                <a16:creationId xmlns:a16="http://schemas.microsoft.com/office/drawing/2014/main" id="{C18047D5-10F7-8473-8470-742550A7FA68}"/>
              </a:ext>
            </a:extLst>
          </p:cNvPr>
          <p:cNvSpPr/>
          <p:nvPr/>
        </p:nvSpPr>
        <p:spPr>
          <a:xfrm>
            <a:off x="9791398" y="408610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Étoile : 5 branches 55">
            <a:extLst>
              <a:ext uri="{FF2B5EF4-FFF2-40B4-BE49-F238E27FC236}">
                <a16:creationId xmlns:a16="http://schemas.microsoft.com/office/drawing/2014/main" id="{9762101F-DBB8-728C-F0D1-85864C651FBB}"/>
              </a:ext>
            </a:extLst>
          </p:cNvPr>
          <p:cNvSpPr/>
          <p:nvPr/>
        </p:nvSpPr>
        <p:spPr>
          <a:xfrm>
            <a:off x="10255595" y="408399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Étoile : 5 branches 57">
            <a:extLst>
              <a:ext uri="{FF2B5EF4-FFF2-40B4-BE49-F238E27FC236}">
                <a16:creationId xmlns:a16="http://schemas.microsoft.com/office/drawing/2014/main" id="{73BD9D73-8B63-61C4-A5B5-42E2D631CC01}"/>
              </a:ext>
            </a:extLst>
          </p:cNvPr>
          <p:cNvSpPr/>
          <p:nvPr/>
        </p:nvSpPr>
        <p:spPr>
          <a:xfrm>
            <a:off x="9351650" y="317077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Étoile : 5 branches 58">
            <a:extLst>
              <a:ext uri="{FF2B5EF4-FFF2-40B4-BE49-F238E27FC236}">
                <a16:creationId xmlns:a16="http://schemas.microsoft.com/office/drawing/2014/main" id="{7D849AE9-30CC-7175-08A9-6FE4F9F862D6}"/>
              </a:ext>
            </a:extLst>
          </p:cNvPr>
          <p:cNvSpPr/>
          <p:nvPr/>
        </p:nvSpPr>
        <p:spPr>
          <a:xfrm>
            <a:off x="9345658" y="409123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+mj-lt"/>
              </a:rPr>
              <a:t>Répartition des taches</a:t>
            </a:r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24085" y="94045"/>
            <a:ext cx="2943829" cy="1655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903" y="2793301"/>
            <a:ext cx="8677685" cy="39706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48C3B9-4DCD-C119-22C9-9CBA72119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2" y="1749948"/>
            <a:ext cx="7065312" cy="35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Indiquer les données à collecter (tension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621"/>
            <a:ext cx="9144000" cy="928110"/>
          </a:xfrm>
        </p:spPr>
        <p:txBody>
          <a:bodyPr/>
          <a:lstStyle/>
          <a:p>
            <a:r>
              <a:rPr lang="fr-FR" sz="4800" dirty="0"/>
              <a:t>Architecture Système de Collecte/Gestion</a:t>
            </a:r>
            <a:endParaRPr lang="en-GB" sz="4800" dirty="0"/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768035" y="-178227"/>
            <a:ext cx="3890295" cy="1442652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388696" y="5215072"/>
            <a:ext cx="1274984" cy="1274984"/>
          </a:xfrm>
          <a:prstGeom prst="rect">
            <a:avLst/>
          </a:prstGeom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388696" y="101800"/>
            <a:ext cx="1697202" cy="1188041"/>
          </a:xfrm>
          <a:prstGeom prst="rect">
            <a:avLst/>
          </a:prstGeom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87939" y="2527777"/>
            <a:ext cx="1449358" cy="1449358"/>
          </a:xfrm>
          <a:prstGeom prst="rect">
            <a:avLst/>
          </a:prstGeom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33355" y="5472337"/>
            <a:ext cx="1274400" cy="1274400"/>
          </a:xfrm>
          <a:prstGeom prst="rect">
            <a:avLst/>
          </a:prstGeom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48783" y="2527777"/>
            <a:ext cx="1833104" cy="14426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4447" y="1264425"/>
            <a:ext cx="5039360" cy="55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823378" y="1716526"/>
            <a:ext cx="8492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Archi </a:t>
            </a:r>
            <a:r>
              <a:rPr lang="fr-FR" sz="6000" dirty="0" err="1">
                <a:latin typeface="+mj-lt"/>
              </a:rPr>
              <a:t>sys</a:t>
            </a:r>
            <a:r>
              <a:rPr lang="fr-FR" sz="6000" dirty="0">
                <a:latin typeface="+mj-lt"/>
              </a:rPr>
              <a:t> Elec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A3E31F-AD6C-445A-A4FD-C746CC55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0" y="0"/>
            <a:ext cx="5842000" cy="6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278</Words>
  <Application>Microsoft Office PowerPoint</Application>
  <PresentationFormat>Grand écran</PresentationFormat>
  <Paragraphs>41</Paragraphs>
  <Slides>20</Slides>
  <Notes>5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Indiquer les données à collecter (tension etc)</vt:lpstr>
      <vt:lpstr>Architecture Système de Collecte/Gestion</vt:lpstr>
      <vt:lpstr>Présentation PowerPoint</vt:lpstr>
      <vt:lpstr>Présentation PowerPoint</vt:lpstr>
      <vt:lpstr>Présentation PowerPoint</vt:lpstr>
      <vt:lpstr>Affichage des données</vt:lpstr>
      <vt:lpstr>Affichage des données</vt:lpstr>
      <vt:lpstr>Gestion Intelligente Énergétique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13</cp:revision>
  <dcterms:created xsi:type="dcterms:W3CDTF">2023-05-09T06:32:42Z</dcterms:created>
  <dcterms:modified xsi:type="dcterms:W3CDTF">2023-05-11T09:25:36Z</dcterms:modified>
</cp:coreProperties>
</file>